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1" d="100"/>
          <a:sy n="61" d="100"/>
        </p:scale>
        <p:origin x="-1542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24-Jul-22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24-Jul-22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24-Jul-22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24-Jul-22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24-Jul-22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24-Jul-22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24-Jul-22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24-Jul-22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24-Jul-22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24-Jul-22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24-Jul-22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24-Jul-22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/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eaLnBrk="1" hangingPunct="1"/>
            <a:r>
              <a:rPr lang="en-US" sz="6000" i="1" dirty="0" smtClean="0"/>
              <a:t>M.A. ENGLISH III SEM ( PAPER XII)</a:t>
            </a:r>
            <a:endParaRPr lang="en-US" sz="6000" i="1" dirty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/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 eaLnBrk="1" hangingPunct="1">
              <a:tabLst>
                <a:tab pos="5378450" algn="l"/>
              </a:tabLst>
            </a:pPr>
            <a:r>
              <a:rPr lang="en-US" dirty="0" smtClean="0"/>
              <a:t>World Fiction</a:t>
            </a:r>
          </a:p>
          <a:p>
            <a:pPr eaLnBrk="1" hangingPunct="1"/>
            <a:r>
              <a:rPr lang="en-US" dirty="0" smtClean="0"/>
              <a:t>Department of English</a:t>
            </a:r>
          </a:p>
          <a:p>
            <a:pPr eaLnBrk="1" hangingPunct="1"/>
            <a:r>
              <a:rPr lang="en-US" dirty="0" err="1" smtClean="0"/>
              <a:t>Govt</a:t>
            </a:r>
            <a:r>
              <a:rPr lang="en-US" dirty="0" smtClean="0"/>
              <a:t> . College Paonta Sahib </a:t>
            </a:r>
            <a:endParaRPr lang="en-US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14400" y="533401"/>
            <a:ext cx="7010400" cy="4154984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eaLnBrk="1" hangingPunct="1"/>
            <a:r>
              <a:rPr lang="en-US" sz="6600" i="1" dirty="0" smtClean="0">
                <a:solidFill>
                  <a:srgbClr val="FFFF00"/>
                </a:solidFill>
              </a:rPr>
              <a:t>Things Fall Apart</a:t>
            </a:r>
          </a:p>
          <a:p>
            <a:pPr eaLnBrk="1" hangingPunct="1"/>
            <a:endParaRPr lang="en-US" i="1" dirty="0"/>
          </a:p>
          <a:p>
            <a:pPr algn="ctr" eaLnBrk="1" hangingPunct="1"/>
            <a:r>
              <a:rPr lang="en-US" sz="6000" dirty="0" smtClean="0"/>
              <a:t>A novel</a:t>
            </a:r>
          </a:p>
          <a:p>
            <a:pPr algn="ctr" eaLnBrk="1" hangingPunct="1"/>
            <a:r>
              <a:rPr lang="en-US" sz="6000" dirty="0" smtClean="0"/>
              <a:t>By Chinua Achebe</a:t>
            </a:r>
          </a:p>
          <a:p>
            <a:pPr algn="ctr" eaLnBrk="1" hangingPunct="1"/>
            <a:r>
              <a:rPr lang="en-US" sz="6000" dirty="0" smtClean="0"/>
              <a:t>(1958)</a:t>
            </a:r>
            <a:endParaRPr lang="en-US" sz="6000" dirty="0" smtClean="0"/>
          </a:p>
        </p:txBody>
      </p:sp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 eaLnBrk="1" hangingPunct="1"/>
            <a:r>
              <a:rPr lang="en-US" sz="3600" dirty="0" smtClean="0"/>
              <a:t>Chinua Achebe- background information</a:t>
            </a:r>
            <a:br>
              <a:rPr lang="en-US" sz="3600" dirty="0" smtClean="0"/>
            </a:br>
            <a:endParaRPr lang="en-US" sz="3600" dirty="0" smtClean="0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/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/>
          <a:p>
            <a:pPr eaLnBrk="1" hangingPunct="1"/>
            <a:r>
              <a:rPr lang="en-US" dirty="0" smtClean="0"/>
              <a:t>Born Albert Chinualumogu Achebe in 1930</a:t>
            </a:r>
          </a:p>
          <a:p>
            <a:pPr eaLnBrk="1" hangingPunct="1"/>
            <a:r>
              <a:rPr lang="en-US" dirty="0" smtClean="0"/>
              <a:t>Grew up in </a:t>
            </a:r>
            <a:r>
              <a:rPr lang="en-US" dirty="0" err="1" smtClean="0"/>
              <a:t>Ogidi</a:t>
            </a:r>
            <a:r>
              <a:rPr lang="en-US" dirty="0" smtClean="0"/>
              <a:t>, Nigeria, one of the 1</a:t>
            </a:r>
            <a:r>
              <a:rPr lang="en-US" baseline="30000" dirty="0" smtClean="0"/>
              <a:t>st</a:t>
            </a:r>
            <a:r>
              <a:rPr lang="en-US" dirty="0" smtClean="0"/>
              <a:t> centers of missionary work</a:t>
            </a:r>
          </a:p>
          <a:p>
            <a:pPr eaLnBrk="1" hangingPunct="1"/>
            <a:r>
              <a:rPr lang="en-US" dirty="0" smtClean="0"/>
              <a:t>Lived as both a Christian and a member of the Ibo tribe</a:t>
            </a:r>
          </a:p>
          <a:p>
            <a:pPr eaLnBrk="1" hangingPunct="1"/>
            <a:r>
              <a:rPr lang="en-US" dirty="0" smtClean="0"/>
              <a:t>Taught at several American Universities and in his native country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7" grpId="0" build="p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smtClean="0"/>
              <a:t>Background (continued)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Has written extensively, including articles, novels, short stories, essays, and children’s books</a:t>
            </a:r>
          </a:p>
          <a:p>
            <a:pPr eaLnBrk="1" hangingPunct="1"/>
            <a:r>
              <a:rPr lang="en-US" smtClean="0"/>
              <a:t>Is recognized for his ability to write simply yet eloquently about life’s universal qualities</a:t>
            </a:r>
          </a:p>
          <a:p>
            <a:pPr eaLnBrk="1" hangingPunct="1"/>
            <a:r>
              <a:rPr lang="en-US" smtClean="0"/>
              <a:t>Writes primarily about his native land, Africa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600" smtClean="0"/>
              <a:t>Historical Context- Tribal Society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800" smtClean="0"/>
              <a:t>Story takes place in the tribal village of Umoufia in the late 1880’s, prior to English colonization</a:t>
            </a:r>
          </a:p>
          <a:p>
            <a:pPr eaLnBrk="1" hangingPunct="1">
              <a:lnSpc>
                <a:spcPct val="90000"/>
              </a:lnSpc>
            </a:pPr>
            <a:r>
              <a:rPr lang="en-US" sz="2800" smtClean="0"/>
              <a:t>The Ibo worship many gods who are represented by priests and priestesses within the tribe</a:t>
            </a:r>
          </a:p>
          <a:p>
            <a:pPr eaLnBrk="1" hangingPunct="1">
              <a:lnSpc>
                <a:spcPct val="90000"/>
              </a:lnSpc>
            </a:pPr>
            <a:r>
              <a:rPr lang="en-US" sz="2800" smtClean="0"/>
              <a:t>Each individual has a personal god, or chi, that directs his actions</a:t>
            </a:r>
          </a:p>
          <a:p>
            <a:pPr eaLnBrk="1" hangingPunct="1">
              <a:lnSpc>
                <a:spcPct val="90000"/>
              </a:lnSpc>
            </a:pPr>
            <a:r>
              <a:rPr lang="en-US" sz="2800" smtClean="0"/>
              <a:t>The Ibo are a hunting and gathering society with yams as the primary crop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sz="280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smtClean="0"/>
              <a:t>Tribal Society (continued)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800" smtClean="0"/>
              <a:t>People in the village are grouped according to family, and the eldest male member holds the most power</a:t>
            </a:r>
          </a:p>
          <a:p>
            <a:pPr eaLnBrk="1" hangingPunct="1">
              <a:lnSpc>
                <a:spcPct val="80000"/>
              </a:lnSpc>
            </a:pPr>
            <a:r>
              <a:rPr lang="en-US" sz="2800" smtClean="0"/>
              <a:t>Large emphasis on tribal traditions and rituals</a:t>
            </a:r>
          </a:p>
          <a:p>
            <a:pPr eaLnBrk="1" hangingPunct="1">
              <a:lnSpc>
                <a:spcPct val="80000"/>
              </a:lnSpc>
            </a:pPr>
            <a:r>
              <a:rPr lang="en-US" sz="2800" smtClean="0"/>
              <a:t>Village concerns, including legislation, were handled by tribal councils</a:t>
            </a:r>
          </a:p>
          <a:p>
            <a:pPr eaLnBrk="1" hangingPunct="1">
              <a:lnSpc>
                <a:spcPct val="80000"/>
              </a:lnSpc>
            </a:pPr>
            <a:r>
              <a:rPr lang="en-US" sz="2800" smtClean="0"/>
              <a:t>System encouraged hard work and the spread of wealth</a:t>
            </a:r>
          </a:p>
          <a:p>
            <a:pPr eaLnBrk="1" hangingPunct="1">
              <a:lnSpc>
                <a:spcPct val="80000"/>
              </a:lnSpc>
            </a:pPr>
            <a:r>
              <a:rPr lang="en-US" sz="2800" smtClean="0"/>
              <a:t>In the novel, Umuofia is respected and feared by other villages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9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228600"/>
            <a:ext cx="7477125" cy="1143000"/>
          </a:xfrm>
        </p:spPr>
        <p:txBody>
          <a:bodyPr>
            <a:normAutofit fontScale="90000"/>
          </a:bodyPr>
          <a:lstStyle/>
          <a:p>
            <a:pPr algn="ctr" eaLnBrk="1" hangingPunct="1"/>
            <a:r>
              <a:rPr lang="en-US" sz="3600" smtClean="0"/>
              <a:t>Historical Context- the spread of Christianity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800" smtClean="0"/>
              <a:t>Christianity took its strongest hold in Africa when the majority of the missionaries arrived in the late 1800’s</a:t>
            </a:r>
          </a:p>
          <a:p>
            <a:pPr eaLnBrk="1" hangingPunct="1">
              <a:lnSpc>
                <a:spcPct val="80000"/>
              </a:lnSpc>
            </a:pPr>
            <a:r>
              <a:rPr lang="en-US" sz="2800" smtClean="0"/>
              <a:t>Missionaries provided education and attempted to convert tribes from their “heathanistic” beliefs</a:t>
            </a:r>
          </a:p>
          <a:p>
            <a:pPr eaLnBrk="1" hangingPunct="1">
              <a:lnSpc>
                <a:spcPct val="80000"/>
              </a:lnSpc>
            </a:pPr>
            <a:r>
              <a:rPr lang="en-US" sz="2800" smtClean="0"/>
              <a:t>Africans were distrustful of European Christians at first, but many eventually converted</a:t>
            </a:r>
          </a:p>
          <a:p>
            <a:pPr eaLnBrk="1" hangingPunct="1">
              <a:lnSpc>
                <a:spcPct val="80000"/>
              </a:lnSpc>
            </a:pPr>
            <a:r>
              <a:rPr lang="en-US" sz="2800" smtClean="0"/>
              <a:t>As more members adopted European values, the clans divided and conflicts arose</a:t>
            </a:r>
          </a:p>
          <a:p>
            <a:pPr eaLnBrk="1" hangingPunct="1">
              <a:lnSpc>
                <a:spcPct val="80000"/>
              </a:lnSpc>
            </a:pPr>
            <a:endParaRPr lang="en-US" sz="280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sz="3600" smtClean="0"/>
              <a:t>Historical Context- English Colonization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800" smtClean="0"/>
              <a:t>After the arrival of the British, conflicts between villages were resolved by white governmental rules</a:t>
            </a:r>
          </a:p>
          <a:p>
            <a:pPr eaLnBrk="1" hangingPunct="1">
              <a:lnSpc>
                <a:spcPct val="90000"/>
              </a:lnSpc>
            </a:pPr>
            <a:r>
              <a:rPr lang="en-US" sz="2800" smtClean="0"/>
              <a:t>When violence involved missionaries or bureaucrats, British soldiers would often slaughter entire villages instead of punishing guilty individuals</a:t>
            </a:r>
          </a:p>
          <a:p>
            <a:pPr eaLnBrk="1" hangingPunct="1">
              <a:lnSpc>
                <a:spcPct val="90000"/>
              </a:lnSpc>
            </a:pPr>
            <a:r>
              <a:rPr lang="en-US" sz="2800" smtClean="0"/>
              <a:t>Africa changed from a society determined by common language and cultures to a land divided by political borders that divided it into at least 50 nation states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7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smtClean="0"/>
              <a:t>Colonization (continued)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800" smtClean="0"/>
              <a:t>The divisions split ethnic groups which led to tension and sometimes violence</a:t>
            </a:r>
          </a:p>
          <a:p>
            <a:pPr eaLnBrk="1" hangingPunct="1">
              <a:lnSpc>
                <a:spcPct val="90000"/>
              </a:lnSpc>
            </a:pPr>
            <a:r>
              <a:rPr lang="en-US" sz="2800" smtClean="0"/>
              <a:t>British colonial rule in Nigeria lasted from 1903 to 1960</a:t>
            </a:r>
          </a:p>
          <a:p>
            <a:pPr eaLnBrk="1" hangingPunct="1">
              <a:lnSpc>
                <a:spcPct val="90000"/>
              </a:lnSpc>
            </a:pPr>
            <a:r>
              <a:rPr lang="en-US" sz="2800" smtClean="0"/>
              <a:t>On October 1, 1960, Nigeria was granted status as a sovereign state and member of the British Commonwealth, but was still under the rule of the British monarchy</a:t>
            </a:r>
          </a:p>
          <a:p>
            <a:pPr eaLnBrk="1" hangingPunct="1">
              <a:lnSpc>
                <a:spcPct val="90000"/>
              </a:lnSpc>
            </a:pPr>
            <a:r>
              <a:rPr lang="en-US" sz="2800" smtClean="0"/>
              <a:t>In 1963 a new constitution replaced the British monarch with a Nigerian president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1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 eaLnBrk="1" hangingPunct="1"/>
            <a:r>
              <a:rPr lang="en-US" smtClean="0"/>
              <a:t>Compare &amp; Contrast</a:t>
            </a:r>
            <a:r>
              <a:rPr lang="en-US" sz="3600" smtClean="0"/>
              <a:t/>
            </a:r>
            <a:br>
              <a:rPr lang="en-US" sz="3600" smtClean="0"/>
            </a:br>
            <a:endParaRPr lang="en-US" sz="3600" smtClean="0"/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800" smtClean="0"/>
              <a:t>1800’s- before colonization, language &amp; geography separate African societies</a:t>
            </a:r>
          </a:p>
          <a:p>
            <a:pPr eaLnBrk="1" hangingPunct="1">
              <a:lnSpc>
                <a:spcPct val="90000"/>
              </a:lnSpc>
            </a:pPr>
            <a:r>
              <a:rPr lang="en-US" sz="2800" smtClean="0"/>
              <a:t>Colonial Africa- Africa is divided into more the 50 nation-states with no regard to common languages or traditions</a:t>
            </a:r>
          </a:p>
          <a:p>
            <a:pPr eaLnBrk="1" hangingPunct="1">
              <a:lnSpc>
                <a:spcPct val="90000"/>
              </a:lnSpc>
            </a:pPr>
            <a:r>
              <a:rPr lang="en-US" sz="2800" smtClean="0"/>
              <a:t>Today-Societies are no longer clear cut.  There is more opportunity for education &amp; improved means of transportation &amp; communication.  Societies have become mixed, but ethnic conflicts still sometimes lead to violence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7" dur="2000"/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5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smtClean="0"/>
              <a:t>Compare &amp; Contrast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z="2800" smtClean="0"/>
              <a:t>1800’s- religion varies, but most Africans share some common beliefs and practices</a:t>
            </a:r>
          </a:p>
          <a:p>
            <a:pPr eaLnBrk="1" hangingPunct="1"/>
            <a:r>
              <a:rPr lang="en-US" sz="2800" smtClean="0"/>
              <a:t>Colonial Africa- Missionaries arrive and introduce Christianity; many tribesmen convert</a:t>
            </a:r>
          </a:p>
          <a:p>
            <a:pPr eaLnBrk="1" hangingPunct="1"/>
            <a:r>
              <a:rPr lang="en-US" sz="2800" smtClean="0"/>
              <a:t>Today-more than 25% of Africa is Christian, but traditional African religion is still practiced, as well as Islam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9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smtClean="0"/>
              <a:t>Compare &amp; Contrast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800" smtClean="0"/>
              <a:t>1800’s- Africans have their own identities and cultures; there is little interest in participating in the modern world</a:t>
            </a:r>
          </a:p>
          <a:p>
            <a:pPr eaLnBrk="1" hangingPunct="1">
              <a:lnSpc>
                <a:spcPct val="90000"/>
              </a:lnSpc>
            </a:pPr>
            <a:r>
              <a:rPr lang="en-US" sz="2800" smtClean="0"/>
              <a:t>Colonial Africa- African children are taught European history so they can compete in the modern world; their own heritage is ignored</a:t>
            </a:r>
          </a:p>
          <a:p>
            <a:pPr eaLnBrk="1" hangingPunct="1">
              <a:lnSpc>
                <a:spcPct val="90000"/>
              </a:lnSpc>
            </a:pPr>
            <a:r>
              <a:rPr lang="en-US" sz="2800" smtClean="0"/>
              <a:t>Today-There is a renewed interest in cultural heritage, and traditional customs are being taught to African children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7" dur="2000"/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smtClean="0"/>
              <a:t>Major Characters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800" smtClean="0"/>
              <a:t>Unoka- Okonkwo’s father and the root of all his fears and problems; represents all the characteristics the Ibo abhor (gentleness, lack of ambition, sensitivity to people &amp; nature)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US" sz="2800" smtClean="0"/>
          </a:p>
          <a:p>
            <a:pPr eaLnBrk="1" hangingPunct="1">
              <a:lnSpc>
                <a:spcPct val="80000"/>
              </a:lnSpc>
            </a:pPr>
            <a:r>
              <a:rPr lang="en-US" sz="2800" smtClean="0"/>
              <a:t>Okonkwo- “the roaring flame”- Strong, proud and driven; despises anything he regards as weakness; his strengths become his weakness and lead to his ultimate downfall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800" smtClean="0"/>
              <a:t>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6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6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7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Major Characters (continued)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33363" y="1598613"/>
            <a:ext cx="7386637" cy="4497387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800" smtClean="0"/>
              <a:t>Okonkwo’s first wife is never mentioned by name; she is wise, compassionate, peaceful, and adheres to tribal traditions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sz="2800" smtClean="0"/>
          </a:p>
          <a:p>
            <a:pPr eaLnBrk="1" hangingPunct="1">
              <a:lnSpc>
                <a:spcPct val="90000"/>
              </a:lnSpc>
            </a:pPr>
            <a:r>
              <a:rPr lang="en-US" sz="2800" smtClean="0"/>
              <a:t>Ekwefe- Okonkwo’s second wife; courageous and strong willed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sz="2800" smtClean="0"/>
          </a:p>
          <a:p>
            <a:pPr eaLnBrk="1" hangingPunct="1">
              <a:lnSpc>
                <a:spcPct val="90000"/>
              </a:lnSpc>
            </a:pPr>
            <a:r>
              <a:rPr lang="en-US" sz="2800" smtClean="0"/>
              <a:t>Ojiugo- Okonkwo’s third and youngest wife; makes her husband angry and prompts him to break the sacred Week of Peace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74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1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smtClean="0"/>
              <a:t>Major Characters (continued)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800" smtClean="0"/>
              <a:t>Nwoye- Okonkwo’s son; disappoints him by showing signs of his grandfather’s sensitivity and laziness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US" sz="2800" smtClean="0"/>
          </a:p>
          <a:p>
            <a:pPr eaLnBrk="1" hangingPunct="1">
              <a:lnSpc>
                <a:spcPct val="80000"/>
              </a:lnSpc>
            </a:pPr>
            <a:r>
              <a:rPr lang="en-US" sz="2800" smtClean="0"/>
              <a:t>Ikemefuna-comes to live with Okonkwo’s family as a peace offering from another tribe; fills the void in Okonkwo’s life that his own son cannot</a:t>
            </a:r>
          </a:p>
          <a:p>
            <a:pPr eaLnBrk="1" hangingPunct="1">
              <a:lnSpc>
                <a:spcPct val="80000"/>
              </a:lnSpc>
            </a:pPr>
            <a:endParaRPr lang="en-US" sz="2800" smtClean="0"/>
          </a:p>
          <a:p>
            <a:pPr eaLnBrk="1" hangingPunct="1">
              <a:lnSpc>
                <a:spcPct val="80000"/>
              </a:lnSpc>
            </a:pPr>
            <a:r>
              <a:rPr lang="en-US" sz="2800" smtClean="0"/>
              <a:t>Obierika- Okonkwo’s best friend, more of a thinking man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US" sz="280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184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5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smtClean="0"/>
              <a:t>Themes</a:t>
            </a:r>
          </a:p>
        </p:txBody>
      </p:sp>
      <p:sp>
        <p:nvSpPr>
          <p:cNvPr id="19461" name="Rectangle 5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Custom and Tradition</a:t>
            </a:r>
          </a:p>
          <a:p>
            <a:pPr eaLnBrk="1" hangingPunct="1">
              <a:buFontTx/>
              <a:buNone/>
            </a:pPr>
            <a:endParaRPr lang="en-US" smtClean="0"/>
          </a:p>
          <a:p>
            <a:pPr eaLnBrk="1" hangingPunct="1"/>
            <a:r>
              <a:rPr lang="en-US" smtClean="0"/>
              <a:t>Choices and Consequences</a:t>
            </a:r>
          </a:p>
          <a:p>
            <a:pPr eaLnBrk="1" hangingPunct="1">
              <a:buFontTx/>
              <a:buNone/>
            </a:pPr>
            <a:endParaRPr lang="en-US" smtClean="0"/>
          </a:p>
          <a:p>
            <a:pPr eaLnBrk="1" hangingPunct="1"/>
            <a:r>
              <a:rPr lang="en-US" smtClean="0"/>
              <a:t>Alienation and Loneliness</a:t>
            </a:r>
          </a:p>
        </p:txBody>
      </p:sp>
      <p:sp>
        <p:nvSpPr>
          <p:cNvPr id="19462" name="Rectangle 6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/>
            <a:r>
              <a:rPr lang="en-US" smtClean="0"/>
              <a:t>Betrayal</a:t>
            </a:r>
          </a:p>
          <a:p>
            <a:pPr eaLnBrk="1" hangingPunct="1">
              <a:buFontTx/>
              <a:buNone/>
            </a:pPr>
            <a:endParaRPr lang="en-US" smtClean="0"/>
          </a:p>
          <a:p>
            <a:pPr eaLnBrk="1" hangingPunct="1"/>
            <a:r>
              <a:rPr lang="en-US" smtClean="0"/>
              <a:t>Change and Transformation</a:t>
            </a:r>
          </a:p>
          <a:p>
            <a:pPr eaLnBrk="1" hangingPunct="1">
              <a:buFontTx/>
              <a:buNone/>
            </a:pPr>
            <a:endParaRPr lang="en-US" smtClean="0"/>
          </a:p>
          <a:p>
            <a:pPr eaLnBrk="1" hangingPunct="1"/>
            <a:r>
              <a:rPr lang="en-US" smtClean="0"/>
              <a:t>Good and Evil</a:t>
            </a:r>
          </a:p>
          <a:p>
            <a:pPr eaLnBrk="1" hangingPunct="1">
              <a:buFontTx/>
              <a:buNone/>
            </a:pPr>
            <a:endParaRPr lang="en-US" smtClean="0"/>
          </a:p>
          <a:p>
            <a:pPr eaLnBrk="1" hangingPunct="1"/>
            <a:r>
              <a:rPr lang="en-US" smtClean="0"/>
              <a:t>Culture Clash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94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1946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1946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194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7" dur="2000"/>
                                        <p:tgtEl>
                                          <p:spTgt spid="1946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2" dur="2000"/>
                                        <p:tgtEl>
                                          <p:spTgt spid="1946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7" dur="2000"/>
                                        <p:tgtEl>
                                          <p:spTgt spid="1946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61" grpId="0" build="p"/>
      <p:bldP spid="19462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C:\Users\saini computers\Documents\download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5800" y="2686050"/>
            <a:ext cx="6781799" cy="1485900"/>
          </a:xfrm>
          <a:prstGeom prst="rect">
            <a:avLst/>
          </a:prstGeom>
          <a:noFill/>
        </p:spPr>
      </p:pic>
    </p:spTree>
  </p:cSld>
  <p:clrMapOvr>
    <a:masterClrMapping/>
  </p:clrMapOvr>
  <p:transition/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820</Words>
  <Application>Microsoft Office PowerPoint</Application>
  <PresentationFormat>On-screen Show (4:3)</PresentationFormat>
  <Paragraphs>85</Paragraphs>
  <Slides>17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Office Theme</vt:lpstr>
      <vt:lpstr>M.A. ENGLISH III SEM ( PAPER XII)</vt:lpstr>
      <vt:lpstr>Slide 2</vt:lpstr>
      <vt:lpstr>Chinua Achebe- background information </vt:lpstr>
      <vt:lpstr>Background (continued)</vt:lpstr>
      <vt:lpstr>Historical Context- Tribal Society</vt:lpstr>
      <vt:lpstr>Tribal Society (continued)</vt:lpstr>
      <vt:lpstr>Historical Context- the spread of Christianity</vt:lpstr>
      <vt:lpstr>Historical Context- English Colonization</vt:lpstr>
      <vt:lpstr>Colonization (continued)</vt:lpstr>
      <vt:lpstr>Compare &amp; Contrast </vt:lpstr>
      <vt:lpstr>Compare &amp; Contrast</vt:lpstr>
      <vt:lpstr>Compare &amp; Contrast</vt:lpstr>
      <vt:lpstr>Major Characters</vt:lpstr>
      <vt:lpstr>Major Characters (continued)</vt:lpstr>
      <vt:lpstr>Major Characters (continued)</vt:lpstr>
      <vt:lpstr>Themes</vt:lpstr>
      <vt:lpstr>Slide 17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M.A. ENGLISH III SEM ( PAPER XII)</dc:title>
  <dc:creator>Pradeep</dc:creator>
  <cp:lastModifiedBy>saini computers</cp:lastModifiedBy>
  <cp:revision>1</cp:revision>
  <dcterms:created xsi:type="dcterms:W3CDTF">2006-08-16T00:00:00Z</dcterms:created>
  <dcterms:modified xsi:type="dcterms:W3CDTF">2022-07-24T10:16:24Z</dcterms:modified>
</cp:coreProperties>
</file>